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88" r:id="rId3"/>
    <p:sldId id="289" r:id="rId4"/>
    <p:sldId id="290" r:id="rId5"/>
    <p:sldId id="291" r:id="rId6"/>
    <p:sldId id="292" r:id="rId7"/>
    <p:sldId id="293" r:id="rId8"/>
    <p:sldId id="302" r:id="rId9"/>
    <p:sldId id="303" r:id="rId10"/>
    <p:sldId id="294" r:id="rId11"/>
    <p:sldId id="301" r:id="rId12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dy Wagner" initials="H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71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78" y="-78"/>
      </p:cViewPr>
      <p:guideLst>
        <p:guide orient="horz" pos="3126"/>
        <p:guide pos="2141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53709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r>
              <a:rPr lang="de-AT" sz="1000">
                <a:latin typeface="Arial" panose="020B0604020202020204" pitchFamily="34" charset="0"/>
                <a:cs typeface="Arial" panose="020B0604020202020204" pitchFamily="34" charset="0"/>
              </a:rPr>
              <a:t>PH Wien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402807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F2361FA-27F9-443D-BE1F-90F9CC33596A}" type="datetime1">
              <a:rPr lang="de-AT" sz="1000">
                <a:latin typeface="Arial" panose="020B0604020202020204" pitchFamily="34" charset="0"/>
                <a:cs typeface="Arial" panose="020B0604020202020204" pitchFamily="34" charset="0"/>
              </a:rPr>
              <a:t>16.03.2016</a:t>
            </a:fld>
            <a:endParaRPr lang="de-AT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402807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5C83A33B-FB15-4AD6-A627-13EC8F26C820}" type="slidenum">
              <a:rPr lang="de-AT" sz="100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AT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51779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53709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 smtClean="0"/>
              <a:t>PH Wien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402807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000"/>
            </a:lvl1pPr>
          </a:lstStyle>
          <a:p>
            <a:fld id="{FD06A743-9272-4EE9-83EA-08A88498F91C}" type="datetime1">
              <a:rPr lang="de-AT" smtClean="0"/>
              <a:t>16.03.2016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53709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000"/>
            </a:lvl1pPr>
          </a:lstStyle>
          <a:p>
            <a:r>
              <a:rPr lang="de-AT" smtClean="0"/>
              <a:t>Geschäftsstelle | Autor/in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402807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000"/>
            </a:lvl1pPr>
          </a:lstStyle>
          <a:p>
            <a:fld id="{0B89877C-8440-429A-8EDE-F5647084896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44173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AT" smtClean="0"/>
              <a:t>PH Wien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7D3EA2C-D47E-46DB-AEC7-BB02B9118F1A}" type="datetime1">
              <a:rPr lang="de-AT" smtClean="0"/>
              <a:t>16.03.2016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smtClean="0"/>
              <a:t>Geschäftsstelle | Autor/in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89877C-8440-429A-8EDE-F5647084896D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8097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AT" alt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7724903-3C37-4EDD-B6B1-EDC8DB25D0E7}" type="slidenum">
              <a:rPr lang="de-AT" altLang="de-DE">
                <a:latin typeface="Arial" charset="0"/>
              </a:rPr>
              <a:pPr>
                <a:spcBef>
                  <a:spcPct val="0"/>
                </a:spcBef>
              </a:pPr>
              <a:t>3</a:t>
            </a:fld>
            <a:endParaRPr lang="de-AT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7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AT" altLang="de-DE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BD1FEF3-2029-45E4-83D8-437A514B104B}" type="slidenum">
              <a:rPr lang="de-AT" altLang="de-DE">
                <a:latin typeface="Arial" charset="0"/>
              </a:rPr>
              <a:pPr>
                <a:spcBef>
                  <a:spcPct val="0"/>
                </a:spcBef>
              </a:pPr>
              <a:t>4</a:t>
            </a:fld>
            <a:endParaRPr lang="de-AT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9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67321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8" y="210840"/>
            <a:ext cx="7956985" cy="1129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5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283151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6319" y="1600200"/>
            <a:ext cx="8627915" cy="452596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Studienjahr 2014/15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Vera Kendler | Hedy Wagner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00B4-9D8A-4A54-AF3A-68BD7229F922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887" y="274638"/>
            <a:ext cx="1068198" cy="110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Studienjahr 2014/15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Vera Kendler | Hedy Wagner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00B4-9D8A-4A54-AF3A-68BD7229F922}" type="slidenum">
              <a:rPr lang="de-AT" smtClean="0"/>
              <a:t>‹Nr.›</a:t>
            </a:fld>
            <a:endParaRPr lang="de-AT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8" y="210840"/>
            <a:ext cx="7956985" cy="1129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29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1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3114" y="1600200"/>
            <a:ext cx="421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Studienjahr 2014/15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Vera Kendler | Hedy Wagner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00B4-9D8A-4A54-AF3A-68BD7229F922}" type="slidenum">
              <a:rPr lang="de-AT" smtClean="0"/>
              <a:t>‹Nr.›</a:t>
            </a:fld>
            <a:endParaRPr lang="de-AT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887" y="274638"/>
            <a:ext cx="1068198" cy="110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211144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Studienjahr 2014/15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Vera Kendler | Hedy Wagner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00B4-9D8A-4A54-AF3A-68BD7229F922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887" y="274638"/>
            <a:ext cx="1068198" cy="110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Studienjahr 2014/15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Vera Kendler | Hedy Wagner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00B4-9D8A-4A54-AF3A-68BD7229F922}" type="slidenum">
              <a:rPr lang="de-AT" smtClean="0"/>
              <a:t>‹Nr.›</a:t>
            </a:fld>
            <a:endParaRPr lang="de-AT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887" y="274638"/>
            <a:ext cx="1068198" cy="110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4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4"/>
          <p:cNvSpPr>
            <a:spLocks noChangeArrowheads="1"/>
          </p:cNvSpPr>
          <p:nvPr/>
        </p:nvSpPr>
        <p:spPr bwMode="auto">
          <a:xfrm>
            <a:off x="0" y="2768"/>
            <a:ext cx="250713" cy="6855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Rechteck 3"/>
          <p:cNvSpPr>
            <a:spLocks noChangeArrowheads="1"/>
          </p:cNvSpPr>
          <p:nvPr/>
        </p:nvSpPr>
        <p:spPr bwMode="auto">
          <a:xfrm rot="16200000" flipH="1">
            <a:off x="4742998" y="-2809643"/>
            <a:ext cx="32400" cy="8604000"/>
          </a:xfrm>
          <a:prstGeom prst="rect">
            <a:avLst/>
          </a:prstGeom>
          <a:gradFill flip="none" rotWithShape="1">
            <a:gsLst>
              <a:gs pos="0">
                <a:srgbClr val="CCCCCC">
                  <a:shade val="30000"/>
                  <a:satMod val="115000"/>
                </a:srgbClr>
              </a:gs>
              <a:gs pos="50000">
                <a:srgbClr val="CCCCCC">
                  <a:shade val="67500"/>
                  <a:satMod val="115000"/>
                </a:srgbClr>
              </a:gs>
              <a:gs pos="100000">
                <a:srgbClr val="CCCC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732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700808"/>
            <a:ext cx="8219257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1600201"/>
            <a:ext cx="250713" cy="5069159"/>
          </a:xfrm>
          <a:prstGeom prst="rect">
            <a:avLst/>
          </a:prstGeom>
        </p:spPr>
        <p:txBody>
          <a:bodyPr vert="vert270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Studienjahr 2014/15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199" y="6356350"/>
            <a:ext cx="7673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Vera Kendler | Hedy Wagner</a:t>
            </a:r>
            <a:endParaRPr lang="de-AT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85114" y="6356350"/>
            <a:ext cx="9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B900B4-9D8A-4A54-AF3A-68BD7229F922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9" name="Rechteck 3"/>
          <p:cNvSpPr>
            <a:spLocks noChangeArrowheads="1"/>
          </p:cNvSpPr>
          <p:nvPr/>
        </p:nvSpPr>
        <p:spPr bwMode="auto">
          <a:xfrm>
            <a:off x="298283" y="2768"/>
            <a:ext cx="71604" cy="68543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2" name="Grafik 11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419402"/>
            <a:ext cx="530398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6" r:id="rId5"/>
    <p:sldLayoutId id="2147483727" r:id="rId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2925" indent="-277813" algn="l" defTabSz="9144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8038" indent="-265113" algn="l" defTabSz="914400" rtl="0" eaLnBrk="1" latinLnBrk="0" hangingPunct="1">
        <a:spcBef>
          <a:spcPct val="2000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biandeitelhoff.de/2014/06/meine-konfiguration-fuer-screencas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biandeitelhoff.de/2014/06/meine-konfiguration-fuer-screencas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188" y="1916832"/>
            <a:ext cx="7772400" cy="1470025"/>
          </a:xfrm>
        </p:spPr>
        <p:txBody>
          <a:bodyPr/>
          <a:lstStyle/>
          <a:p>
            <a:r>
              <a:rPr lang="de-DE" dirty="0" err="1" smtClean="0"/>
              <a:t>Mikrofonieren</a:t>
            </a:r>
            <a:r>
              <a:rPr lang="de-DE" dirty="0" smtClean="0"/>
              <a:t> und Kommentieren in Videos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3381848"/>
            <a:ext cx="6732164" cy="744488"/>
          </a:xfrm>
        </p:spPr>
        <p:txBody>
          <a:bodyPr>
            <a:normAutofit fontScale="85000" lnSpcReduction="10000"/>
          </a:bodyPr>
          <a:lstStyle/>
          <a:p>
            <a:r>
              <a:rPr lang="de-AT" sz="2000" b="1" dirty="0"/>
              <a:t>PH IM07SUTU Unterrichtstechnologie - Medienwerkstätte</a:t>
            </a:r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SoSe</a:t>
            </a:r>
            <a:r>
              <a:rPr lang="de-DE" sz="2000" dirty="0" smtClean="0"/>
              <a:t> 2016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755576" y="3212976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78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1597269"/>
            <a:ext cx="8424936" cy="4784060"/>
          </a:xfrm>
        </p:spPr>
        <p:txBody>
          <a:bodyPr>
            <a:normAutofit/>
          </a:bodyPr>
          <a:lstStyle/>
          <a:p>
            <a:r>
              <a:rPr lang="de-AT" dirty="0" smtClean="0"/>
              <a:t>Betonung</a:t>
            </a:r>
          </a:p>
          <a:p>
            <a:r>
              <a:rPr lang="de-AT" dirty="0" smtClean="0"/>
              <a:t>Sprich </a:t>
            </a:r>
            <a:r>
              <a:rPr lang="de-AT" dirty="0"/>
              <a:t>in einem </a:t>
            </a:r>
            <a:r>
              <a:rPr lang="de-AT" dirty="0" smtClean="0"/>
              <a:t>Bogen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pPr lvl="1"/>
            <a:r>
              <a:rPr lang="de-AT" dirty="0" smtClean="0"/>
              <a:t>„Hunderte </a:t>
            </a:r>
            <a:r>
              <a:rPr lang="de-AT" dirty="0"/>
              <a:t>von Lehrkräften begeistern sich für Podcasts</a:t>
            </a:r>
            <a:r>
              <a:rPr lang="de-AT" dirty="0" smtClean="0"/>
              <a:t>.“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err="1" smtClean="0"/>
              <a:t>Sprechrythmus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Vera Kendler | Hedy Wagner</a:t>
            </a:r>
            <a:endParaRPr lang="de-DE"/>
          </a:p>
        </p:txBody>
      </p:sp>
      <p:pic>
        <p:nvPicPr>
          <p:cNvPr id="4098" name="Picture 2" descr="Regenbogen, Farben, Farbe, Mehrfar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08920"/>
            <a:ext cx="33528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Inhaltsplatzhalter 1"/>
          <p:cNvSpPr>
            <a:spLocks noGrp="1"/>
          </p:cNvSpPr>
          <p:nvPr>
            <p:ph idx="1"/>
          </p:nvPr>
        </p:nvSpPr>
        <p:spPr>
          <a:xfrm>
            <a:off x="539552" y="1700808"/>
            <a:ext cx="7777163" cy="446563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de-AT" altLang="de-DE" sz="2400" dirty="0" smtClean="0"/>
              <a:t>Unterlagen cc-</a:t>
            </a:r>
            <a:r>
              <a:rPr lang="de-AT" altLang="de-DE" sz="2400" dirty="0" err="1" smtClean="0"/>
              <a:t>by</a:t>
            </a:r>
            <a:r>
              <a:rPr lang="de-AT" altLang="de-DE" sz="2400" dirty="0" smtClean="0"/>
              <a:t> Sandra </a:t>
            </a:r>
            <a:r>
              <a:rPr lang="de-AT" altLang="de-DE" sz="2400" dirty="0" err="1" smtClean="0"/>
              <a:t>Paulhart</a:t>
            </a:r>
            <a:r>
              <a:rPr lang="de-AT" altLang="de-DE" sz="2400" dirty="0" smtClean="0"/>
              <a:t>, Christoph Zimmermann</a:t>
            </a:r>
          </a:p>
          <a:p>
            <a:pPr marL="0" indent="0">
              <a:buFontTx/>
              <a:buNone/>
            </a:pPr>
            <a:r>
              <a:rPr lang="de-AT" altLang="de-DE" sz="2400" dirty="0" smtClean="0"/>
              <a:t>Blog von Fabian </a:t>
            </a:r>
            <a:r>
              <a:rPr lang="de-AT" altLang="de-DE" sz="2400" dirty="0" err="1" smtClean="0"/>
              <a:t>Deitelhoff</a:t>
            </a:r>
            <a:r>
              <a:rPr lang="de-AT" altLang="de-DE" sz="2400" dirty="0" smtClean="0"/>
              <a:t>, </a:t>
            </a:r>
            <a:r>
              <a:rPr lang="de-AT" altLang="de-DE" sz="2400" dirty="0" smtClean="0">
                <a:hlinkClick r:id="rId2"/>
              </a:rPr>
              <a:t>http</a:t>
            </a:r>
            <a:r>
              <a:rPr lang="de-AT" altLang="de-DE" sz="2400" dirty="0">
                <a:hlinkClick r:id="rId2"/>
              </a:rPr>
              <a:t>://www.fabiandeitelhoff.de/2014/06/meine-konfiguration-fuer-screencasts</a:t>
            </a:r>
            <a:r>
              <a:rPr lang="de-AT" altLang="de-DE" sz="2400" dirty="0" smtClean="0">
                <a:hlinkClick r:id="rId2"/>
              </a:rPr>
              <a:t>/</a:t>
            </a:r>
            <a:r>
              <a:rPr lang="de-AT" altLang="de-DE" sz="2400" dirty="0" smtClean="0"/>
              <a:t> </a:t>
            </a:r>
            <a:r>
              <a:rPr lang="de-AT" altLang="de-DE" sz="2400" dirty="0"/>
              <a:t>(</a:t>
            </a:r>
            <a:r>
              <a:rPr lang="de-AT" altLang="de-DE" sz="2400" dirty="0" smtClean="0"/>
              <a:t>abgerufen </a:t>
            </a:r>
            <a:r>
              <a:rPr lang="de-AT" altLang="de-DE" sz="2400" dirty="0" smtClean="0"/>
              <a:t>am </a:t>
            </a:r>
            <a:r>
              <a:rPr lang="de-AT" altLang="de-DE" sz="2400" dirty="0" smtClean="0"/>
              <a:t>15.3.2016)</a:t>
            </a:r>
            <a:endParaRPr lang="de-AT" altLang="de-DE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Quellen: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Margit </a:t>
            </a:r>
            <a:r>
              <a:rPr lang="de-DE" smtClean="0"/>
              <a:t>Pollek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66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8496944" cy="4465637"/>
          </a:xfrm>
        </p:spPr>
        <p:txBody>
          <a:bodyPr>
            <a:normAutofit/>
          </a:bodyPr>
          <a:lstStyle/>
          <a:p>
            <a:r>
              <a:rPr lang="de-AT" dirty="0"/>
              <a:t>Vermeiden von Rückkoppelungen</a:t>
            </a:r>
          </a:p>
          <a:p>
            <a:r>
              <a:rPr lang="de-AT" dirty="0"/>
              <a:t>richtiger Abstand zum Mikrofon</a:t>
            </a:r>
          </a:p>
          <a:p>
            <a:r>
              <a:rPr lang="de-AT" dirty="0"/>
              <a:t>seitlich am Mikrofon vorbei Sprechen</a:t>
            </a:r>
          </a:p>
          <a:p>
            <a:r>
              <a:rPr lang="de-AT" dirty="0"/>
              <a:t>Nahbesprechungseffekt (Bassanhebung)</a:t>
            </a:r>
            <a:endParaRPr lang="de-AT" alt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>
                <a:latin typeface="+mj-lt"/>
              </a:rPr>
              <a:t>Wichtig bei der Aufnahme</a:t>
            </a:r>
            <a:endParaRPr lang="de-AT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Margit </a:t>
            </a:r>
            <a:r>
              <a:rPr lang="de-DE" dirty="0" err="1" smtClean="0"/>
              <a:t>Pollek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88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7777163" cy="4465637"/>
          </a:xfrm>
        </p:spPr>
        <p:txBody>
          <a:bodyPr/>
          <a:lstStyle/>
          <a:p>
            <a:r>
              <a:rPr lang="de-AT" dirty="0"/>
              <a:t>bei Lautsprecherwiedergabe</a:t>
            </a:r>
          </a:p>
          <a:p>
            <a:r>
              <a:rPr lang="de-AT" dirty="0"/>
              <a:t>Abhörlautstärke verringern</a:t>
            </a:r>
          </a:p>
          <a:p>
            <a:r>
              <a:rPr lang="de-AT" dirty="0"/>
              <a:t>Mikrofon von den Lautsprechern wegdrehen</a:t>
            </a:r>
          </a:p>
          <a:p>
            <a:r>
              <a:rPr lang="de-AT" dirty="0"/>
              <a:t>Kopfhörerwiedergabe</a:t>
            </a:r>
            <a:endParaRPr lang="de-AT" alt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Vermeiden von Rückkoppelungen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Margit </a:t>
            </a:r>
            <a:r>
              <a:rPr lang="de-DE" dirty="0" err="1" smtClean="0"/>
              <a:t>Pollek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10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nhaltsplatzhalter 1"/>
          <p:cNvSpPr>
            <a:spLocks noGrp="1"/>
          </p:cNvSpPr>
          <p:nvPr>
            <p:ph idx="1"/>
          </p:nvPr>
        </p:nvSpPr>
        <p:spPr>
          <a:xfrm>
            <a:off x="539552" y="1700808"/>
            <a:ext cx="7777163" cy="4465637"/>
          </a:xfrm>
        </p:spPr>
        <p:txBody>
          <a:bodyPr>
            <a:normAutofit/>
          </a:bodyPr>
          <a:lstStyle/>
          <a:p>
            <a:r>
              <a:rPr lang="de-AT" dirty="0" smtClean="0"/>
              <a:t>Mikrofon nicht </a:t>
            </a:r>
            <a:r>
              <a:rPr lang="de-AT" dirty="0"/>
              <a:t>zu nahe und zu direkt</a:t>
            </a:r>
          </a:p>
          <a:p>
            <a:r>
              <a:rPr lang="de-AT" dirty="0"/>
              <a:t>Test: f-, s-, und p-Lauten in das Mikrofon </a:t>
            </a:r>
            <a:r>
              <a:rPr lang="de-AT" dirty="0" smtClean="0"/>
              <a:t>sprechen und </a:t>
            </a:r>
            <a:r>
              <a:rPr lang="de-AT" dirty="0"/>
              <a:t>den Abstand so lange vergrößern bis </a:t>
            </a:r>
            <a:r>
              <a:rPr lang="de-AT" dirty="0" smtClean="0"/>
              <a:t>keine störenden Popgeräusche </a:t>
            </a:r>
            <a:r>
              <a:rPr lang="de-AT" dirty="0"/>
              <a:t>mehr zu hören sind</a:t>
            </a:r>
            <a:r>
              <a:rPr lang="de-AT" dirty="0" smtClean="0"/>
              <a:t>.</a:t>
            </a:r>
          </a:p>
          <a:p>
            <a:r>
              <a:rPr lang="de-AT" altLang="de-DE" dirty="0" smtClean="0"/>
              <a:t>Pop-Schutz vor dem Mikrofon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/>
              <a:t>Abstand zum Mikrofon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Margit </a:t>
            </a:r>
            <a:r>
              <a:rPr lang="de-DE" dirty="0" err="1" smtClean="0"/>
              <a:t>Pollek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847184" y="4653136"/>
            <a:ext cx="3382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>
                <a:hlinkClick r:id="rId3"/>
              </a:rPr>
              <a:t>Konfiguration von Fabian </a:t>
            </a:r>
            <a:r>
              <a:rPr lang="de-AT" sz="1600" dirty="0" err="1" smtClean="0">
                <a:hlinkClick r:id="rId3"/>
              </a:rPr>
              <a:t>Deitelhoff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26832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1700808"/>
            <a:ext cx="7777163" cy="4465637"/>
          </a:xfrm>
        </p:spPr>
        <p:txBody>
          <a:bodyPr>
            <a:normAutofit/>
          </a:bodyPr>
          <a:lstStyle/>
          <a:p>
            <a:r>
              <a:rPr lang="de-AT" dirty="0"/>
              <a:t>leicht seitlich am Mikrofon vorbei zu sprechen</a:t>
            </a:r>
          </a:p>
          <a:p>
            <a:r>
              <a:rPr lang="de-AT" dirty="0"/>
              <a:t>Mikrofonaufstellung seitlich oder unterhalb </a:t>
            </a:r>
            <a:r>
              <a:rPr lang="de-AT" dirty="0" smtClean="0"/>
              <a:t>des Mundes </a:t>
            </a:r>
            <a:r>
              <a:rPr lang="de-AT" dirty="0"/>
              <a:t>in der Nähe des Kehlkopfs</a:t>
            </a:r>
          </a:p>
          <a:p>
            <a:r>
              <a:rPr lang="de-AT" dirty="0"/>
              <a:t>Bei Verwendung eines Headsets </a:t>
            </a:r>
            <a:r>
              <a:rPr lang="de-AT" dirty="0" smtClean="0"/>
              <a:t>besonders beachten </a:t>
            </a:r>
            <a:r>
              <a:rPr lang="de-AT" dirty="0"/>
              <a:t>!</a:t>
            </a:r>
            <a:endParaRPr lang="de-AT" dirty="0" smtClean="0"/>
          </a:p>
          <a:p>
            <a:pPr>
              <a:defRPr/>
            </a:pPr>
            <a:endParaRPr lang="de-AT" dirty="0" smtClean="0"/>
          </a:p>
          <a:p>
            <a:pPr>
              <a:defRPr/>
            </a:pP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Seitlich vom Mikrofon vorbeisprechen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Margit </a:t>
            </a:r>
            <a:r>
              <a:rPr lang="de-DE" dirty="0" err="1" smtClean="0"/>
              <a:t>Pollek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54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7777163" cy="4465637"/>
          </a:xfrm>
        </p:spPr>
        <p:txBody>
          <a:bodyPr>
            <a:normAutofit/>
          </a:bodyPr>
          <a:lstStyle/>
          <a:p>
            <a:r>
              <a:rPr lang="de-AT" dirty="0"/>
              <a:t>Vokalmikrofone </a:t>
            </a:r>
            <a:endParaRPr lang="de-AT" dirty="0" smtClean="0"/>
          </a:p>
          <a:p>
            <a:pPr lvl="1"/>
            <a:r>
              <a:rPr lang="de-AT" dirty="0"/>
              <a:t>A</a:t>
            </a:r>
            <a:r>
              <a:rPr lang="de-AT" dirty="0" smtClean="0"/>
              <a:t>uf </a:t>
            </a:r>
            <a:r>
              <a:rPr lang="de-AT" dirty="0"/>
              <a:t>Grund eines </a:t>
            </a:r>
            <a:r>
              <a:rPr lang="de-AT" dirty="0" smtClean="0"/>
              <a:t>eingebauten Windschutzes sind sie sehr </a:t>
            </a:r>
            <a:r>
              <a:rPr lang="de-AT" dirty="0"/>
              <a:t>unempfindlich </a:t>
            </a:r>
            <a:r>
              <a:rPr lang="de-AT" dirty="0" smtClean="0"/>
              <a:t>gegenüber Pop-Geräuschen</a:t>
            </a:r>
          </a:p>
          <a:p>
            <a:r>
              <a:rPr lang="de-AT" dirty="0" smtClean="0"/>
              <a:t>Abstand trotzdem nicht zu </a:t>
            </a:r>
            <a:r>
              <a:rPr lang="de-AT" dirty="0"/>
              <a:t>gering </a:t>
            </a:r>
            <a:endParaRPr lang="de-AT" dirty="0" smtClean="0"/>
          </a:p>
          <a:p>
            <a:pPr lvl="1"/>
            <a:r>
              <a:rPr lang="de-AT" dirty="0"/>
              <a:t>B</a:t>
            </a:r>
            <a:r>
              <a:rPr lang="de-AT" dirty="0" smtClean="0"/>
              <a:t>ei </a:t>
            </a:r>
            <a:r>
              <a:rPr lang="de-AT" dirty="0"/>
              <a:t>naher Besprechung </a:t>
            </a:r>
            <a:r>
              <a:rPr lang="de-AT" dirty="0" smtClean="0"/>
              <a:t>werden tiefe </a:t>
            </a:r>
            <a:r>
              <a:rPr lang="de-AT" dirty="0"/>
              <a:t>Frequenzen zu stark </a:t>
            </a:r>
            <a:r>
              <a:rPr lang="de-AT" dirty="0" smtClean="0"/>
              <a:t>aufgenommen</a:t>
            </a:r>
            <a:r>
              <a:rPr lang="de-AT" dirty="0"/>
              <a:t>.</a:t>
            </a: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Nahbesprechungseffekt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Margit </a:t>
            </a:r>
            <a:r>
              <a:rPr lang="de-DE" dirty="0" err="1" smtClean="0"/>
              <a:t>Pollek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6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1"/>
          <p:cNvSpPr>
            <a:spLocks noGrp="1"/>
          </p:cNvSpPr>
          <p:nvPr>
            <p:ph idx="1"/>
          </p:nvPr>
        </p:nvSpPr>
        <p:spPr>
          <a:xfrm>
            <a:off x="539552" y="1700808"/>
            <a:ext cx="7777162" cy="4465637"/>
          </a:xfrm>
        </p:spPr>
        <p:txBody>
          <a:bodyPr>
            <a:normAutofit/>
          </a:bodyPr>
          <a:lstStyle/>
          <a:p>
            <a:r>
              <a:rPr lang="de-AT" sz="2900" dirty="0" smtClean="0"/>
              <a:t>ei </a:t>
            </a:r>
            <a:r>
              <a:rPr lang="de-AT" sz="2900" dirty="0"/>
              <a:t>wird wie ai ausgesprochen</a:t>
            </a:r>
          </a:p>
          <a:p>
            <a:pPr lvl="1"/>
            <a:r>
              <a:rPr lang="de-AT" dirty="0"/>
              <a:t>eisig </a:t>
            </a:r>
            <a:r>
              <a:rPr lang="de-AT" dirty="0" smtClean="0"/>
              <a:t>= </a:t>
            </a:r>
            <a:r>
              <a:rPr lang="de-AT" dirty="0"/>
              <a:t>„</a:t>
            </a:r>
            <a:r>
              <a:rPr lang="de-AT" dirty="0" err="1"/>
              <a:t>aisig</a:t>
            </a:r>
            <a:r>
              <a:rPr lang="de-AT" dirty="0"/>
              <a:t>“</a:t>
            </a:r>
          </a:p>
          <a:p>
            <a:r>
              <a:rPr lang="de-AT" sz="2900" dirty="0" err="1"/>
              <a:t>eu</a:t>
            </a:r>
            <a:r>
              <a:rPr lang="de-AT" sz="2900" dirty="0"/>
              <a:t> wird </a:t>
            </a:r>
            <a:r>
              <a:rPr lang="de-AT" sz="2900" dirty="0" err="1"/>
              <a:t>oö</a:t>
            </a:r>
            <a:r>
              <a:rPr lang="de-AT" sz="2900" dirty="0"/>
              <a:t> gesprochen</a:t>
            </a:r>
          </a:p>
          <a:p>
            <a:pPr lvl="1"/>
            <a:r>
              <a:rPr lang="de-AT" dirty="0"/>
              <a:t>Europa </a:t>
            </a:r>
            <a:r>
              <a:rPr lang="de-AT" dirty="0" smtClean="0"/>
              <a:t>= </a:t>
            </a:r>
            <a:r>
              <a:rPr lang="de-AT" dirty="0"/>
              <a:t>„</a:t>
            </a:r>
            <a:r>
              <a:rPr lang="de-AT" dirty="0" err="1"/>
              <a:t>Oöropa</a:t>
            </a:r>
            <a:r>
              <a:rPr lang="de-AT" dirty="0" smtClean="0"/>
              <a:t>“</a:t>
            </a:r>
          </a:p>
          <a:p>
            <a:r>
              <a:rPr lang="de-AT" sz="2900" dirty="0"/>
              <a:t>Folgt auf ein s ein Vokal, so wird es "gesummt"</a:t>
            </a:r>
          </a:p>
          <a:p>
            <a:pPr lvl="1"/>
            <a:r>
              <a:rPr lang="de-AT" dirty="0"/>
              <a:t>z.B. sieben</a:t>
            </a:r>
          </a:p>
          <a:p>
            <a:r>
              <a:rPr lang="de-AT" sz="2900" dirty="0"/>
              <a:t>andernfalls ist es ein „normales“ </a:t>
            </a:r>
            <a:r>
              <a:rPr lang="de-AT" sz="2900" dirty="0" smtClean="0"/>
              <a:t>s</a:t>
            </a:r>
            <a:endParaRPr lang="de-AT" sz="29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Tipps zur Aussprache beim Kommentieren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Vera Kendler | Hedy Wagner</a:t>
            </a:r>
            <a:endParaRPr lang="de-DE"/>
          </a:p>
        </p:txBody>
      </p:sp>
      <p:pic>
        <p:nvPicPr>
          <p:cNvPr id="2050" name="Picture 2" descr="Sieben, Zahl, 7, Ziffer, Schrift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547" y="422108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02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1"/>
          <p:cNvSpPr>
            <a:spLocks noGrp="1"/>
          </p:cNvSpPr>
          <p:nvPr>
            <p:ph idx="1"/>
          </p:nvPr>
        </p:nvSpPr>
        <p:spPr>
          <a:xfrm>
            <a:off x="539552" y="1700808"/>
            <a:ext cx="7777162" cy="4465637"/>
          </a:xfrm>
        </p:spPr>
        <p:txBody>
          <a:bodyPr>
            <a:normAutofit/>
          </a:bodyPr>
          <a:lstStyle/>
          <a:p>
            <a:r>
              <a:rPr lang="de-AT" sz="2900" dirty="0" smtClean="0"/>
              <a:t>ein </a:t>
            </a:r>
            <a:r>
              <a:rPr lang="de-AT" sz="2900" dirty="0"/>
              <a:t>"</a:t>
            </a:r>
            <a:r>
              <a:rPr lang="de-AT" sz="2900" dirty="0" err="1"/>
              <a:t>ig</a:t>
            </a:r>
            <a:r>
              <a:rPr lang="de-AT" sz="2900" dirty="0"/>
              <a:t>" am Ende eines Worts wird "ich"</a:t>
            </a:r>
          </a:p>
          <a:p>
            <a:pPr lvl="1"/>
            <a:r>
              <a:rPr lang="de-AT" dirty="0"/>
              <a:t>ausgesprochen z.B. </a:t>
            </a:r>
            <a:r>
              <a:rPr lang="de-AT" dirty="0" err="1"/>
              <a:t>zwanzi</a:t>
            </a:r>
            <a:r>
              <a:rPr lang="de-AT" b="1" dirty="0" err="1"/>
              <a:t>ch</a:t>
            </a:r>
            <a:endParaRPr lang="de-AT" b="1" dirty="0"/>
          </a:p>
          <a:p>
            <a:pPr lvl="1"/>
            <a:r>
              <a:rPr lang="de-AT" dirty="0"/>
              <a:t>Ausnahme: Eigennamen wie Kardinal </a:t>
            </a:r>
            <a:r>
              <a:rPr lang="de-AT" dirty="0" err="1"/>
              <a:t>Kön</a:t>
            </a:r>
            <a:r>
              <a:rPr lang="de-AT" b="1" dirty="0" err="1"/>
              <a:t>iG</a:t>
            </a:r>
            <a:r>
              <a:rPr lang="de-AT" dirty="0" smtClean="0"/>
              <a:t>, Möbel </a:t>
            </a:r>
            <a:r>
              <a:rPr lang="de-AT" dirty="0" err="1"/>
              <a:t>Ludiw</a:t>
            </a:r>
            <a:r>
              <a:rPr lang="de-AT" b="1" dirty="0" err="1"/>
              <a:t>iG</a:t>
            </a:r>
            <a:r>
              <a:rPr lang="de-AT" b="1" dirty="0"/>
              <a:t> </a:t>
            </a:r>
            <a:r>
              <a:rPr lang="de-AT" dirty="0"/>
              <a:t>etc</a:t>
            </a:r>
            <a:r>
              <a:rPr lang="de-AT" dirty="0" smtClean="0"/>
              <a:t>.</a:t>
            </a:r>
          </a:p>
          <a:p>
            <a:r>
              <a:rPr lang="de-AT" sz="2900" dirty="0"/>
              <a:t>6 wird "</a:t>
            </a:r>
            <a:r>
              <a:rPr lang="de-AT" sz="2900" dirty="0" err="1"/>
              <a:t>sex</a:t>
            </a:r>
            <a:r>
              <a:rPr lang="de-AT" sz="2900" dirty="0"/>
              <a:t>" ausgesprochen</a:t>
            </a:r>
          </a:p>
          <a:p>
            <a:pPr lvl="1"/>
            <a:r>
              <a:rPr lang="de-AT" dirty="0"/>
              <a:t>ab 20 wird das „UND" mit </a:t>
            </a:r>
            <a:r>
              <a:rPr lang="de-AT" dirty="0" smtClean="0"/>
              <a:t>ausgesprochen</a:t>
            </a:r>
            <a:br>
              <a:rPr lang="de-AT" dirty="0" smtClean="0"/>
            </a:br>
            <a:r>
              <a:rPr lang="de-AT" dirty="0" smtClean="0"/>
              <a:t>(nicht </a:t>
            </a:r>
            <a:r>
              <a:rPr lang="de-AT" dirty="0"/>
              <a:t>übertrieben!)</a:t>
            </a:r>
          </a:p>
          <a:p>
            <a:pPr lvl="1"/>
            <a:r>
              <a:rPr lang="de-AT" dirty="0"/>
              <a:t>z.B. 22 = </a:t>
            </a:r>
            <a:r>
              <a:rPr lang="de-AT" dirty="0" err="1"/>
              <a:t>zweiUNDzwanzi</a:t>
            </a:r>
            <a:r>
              <a:rPr lang="de-AT" b="1" dirty="0" err="1"/>
              <a:t>ch</a:t>
            </a:r>
            <a:r>
              <a:rPr lang="de-AT" b="1" dirty="0"/>
              <a:t> </a:t>
            </a:r>
            <a:r>
              <a:rPr lang="de-AT" dirty="0"/>
              <a:t>(</a:t>
            </a:r>
            <a:r>
              <a:rPr lang="de-AT" dirty="0" smtClean="0"/>
              <a:t>eigentlich </a:t>
            </a:r>
            <a:r>
              <a:rPr lang="de-AT" dirty="0" err="1" smtClean="0"/>
              <a:t>zweiNDzwanzig</a:t>
            </a:r>
            <a:r>
              <a:rPr lang="de-AT" dirty="0" smtClean="0"/>
              <a:t> </a:t>
            </a:r>
            <a:r>
              <a:rPr lang="de-AT" dirty="0"/>
              <a:t>in „normaler Sprache“)</a:t>
            </a: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Tipps zur Aussprache beim Kommentieren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Vera Kendler | Hedy Wagner</a:t>
            </a:r>
            <a:endParaRPr lang="de-DE"/>
          </a:p>
        </p:txBody>
      </p:sp>
      <p:pic>
        <p:nvPicPr>
          <p:cNvPr id="3074" name="Picture 2" descr="Sechs, Zahl, 6, Ziffer, Schrift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183" y="4149080"/>
            <a:ext cx="1247280" cy="124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14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1"/>
          <p:cNvSpPr>
            <a:spLocks noGrp="1"/>
          </p:cNvSpPr>
          <p:nvPr>
            <p:ph idx="1"/>
          </p:nvPr>
        </p:nvSpPr>
        <p:spPr>
          <a:xfrm>
            <a:off x="539552" y="1700808"/>
            <a:ext cx="7777162" cy="4465637"/>
          </a:xfrm>
        </p:spPr>
        <p:txBody>
          <a:bodyPr>
            <a:normAutofit/>
          </a:bodyPr>
          <a:lstStyle/>
          <a:p>
            <a:r>
              <a:rPr lang="de-AT" sz="3200" dirty="0" smtClean="0"/>
              <a:t>Problem Mundart …</a:t>
            </a:r>
          </a:p>
          <a:p>
            <a:pPr lvl="1"/>
            <a:r>
              <a:rPr lang="de-AT" dirty="0" smtClean="0"/>
              <a:t>4</a:t>
            </a:r>
            <a:r>
              <a:rPr lang="de-AT" dirty="0"/>
              <a:t>: </a:t>
            </a:r>
            <a:r>
              <a:rPr lang="de-AT" dirty="0" err="1"/>
              <a:t>fiiiiiiiir</a:t>
            </a:r>
            <a:r>
              <a:rPr lang="de-AT" dirty="0"/>
              <a:t> statt </a:t>
            </a:r>
            <a:r>
              <a:rPr lang="de-AT" dirty="0" err="1"/>
              <a:t>fia</a:t>
            </a:r>
            <a:endParaRPr lang="de-AT" dirty="0"/>
          </a:p>
          <a:p>
            <a:pPr lvl="1"/>
            <a:r>
              <a:rPr lang="de-AT" dirty="0" err="1"/>
              <a:t>Sackerl</a:t>
            </a:r>
            <a:r>
              <a:rPr lang="de-AT" dirty="0"/>
              <a:t> statt </a:t>
            </a:r>
            <a:r>
              <a:rPr lang="de-AT" dirty="0" err="1"/>
              <a:t>Sackal</a:t>
            </a:r>
            <a:endParaRPr lang="de-AT" dirty="0"/>
          </a:p>
          <a:p>
            <a:pPr lvl="1"/>
            <a:r>
              <a:rPr lang="de-AT" dirty="0" err="1"/>
              <a:t>Schluckerl</a:t>
            </a:r>
            <a:r>
              <a:rPr lang="de-AT" dirty="0"/>
              <a:t> statt </a:t>
            </a:r>
            <a:r>
              <a:rPr lang="de-AT" dirty="0" err="1" smtClean="0"/>
              <a:t>Schluckal</a:t>
            </a:r>
            <a:endParaRPr lang="de-AT" dirty="0" smtClean="0"/>
          </a:p>
          <a:p>
            <a:pPr lvl="1"/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7163" cy="920750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Tipps zur Aussprache beim Kommentieren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Vera Kendler | Hedy Wagner</a:t>
            </a:r>
            <a:endParaRPr lang="de-DE"/>
          </a:p>
        </p:txBody>
      </p:sp>
      <p:pic>
        <p:nvPicPr>
          <p:cNvPr id="1030" name="Picture 6" descr="Vier, Zahl, 4, Ziffer, Schrif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60848"/>
            <a:ext cx="1512466" cy="151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-Wien">
  <a:themeElements>
    <a:clrScheme name="PHWien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CC0000"/>
      </a:accent1>
      <a:accent2>
        <a:srgbClr val="FFC1C1"/>
      </a:accent2>
      <a:accent3>
        <a:srgbClr val="FE8484"/>
      </a:accent3>
      <a:accent4>
        <a:srgbClr val="FF4747"/>
      </a:accent4>
      <a:accent5>
        <a:srgbClr val="990000"/>
      </a:accent5>
      <a:accent6>
        <a:srgbClr val="660000"/>
      </a:accent6>
      <a:hlink>
        <a:srgbClr val="000000"/>
      </a:hlink>
      <a:folHlink>
        <a:srgbClr val="000000"/>
      </a:folHlink>
    </a:clrScheme>
    <a:fontScheme name="PH W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esenationsvorlage_schlicht_1" id="{60709A95-ED13-4DF8-ADB4-14964B3B328E}" vid="{008AA6BB-AE2D-4E57-893D-9B8D044C865D}"/>
    </a:ext>
  </a:extLst>
</a:theme>
</file>

<file path=ppt/theme/theme2.xml><?xml version="1.0" encoding="utf-8"?>
<a:theme xmlns:a="http://schemas.openxmlformats.org/drawingml/2006/main" name="Larissa">
  <a:themeElements>
    <a:clrScheme name="PHWien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CC0000"/>
      </a:accent1>
      <a:accent2>
        <a:srgbClr val="FFC1C1"/>
      </a:accent2>
      <a:accent3>
        <a:srgbClr val="FE8484"/>
      </a:accent3>
      <a:accent4>
        <a:srgbClr val="FF4747"/>
      </a:accent4>
      <a:accent5>
        <a:srgbClr val="990000"/>
      </a:accent5>
      <a:accent6>
        <a:srgbClr val="660000"/>
      </a:accent6>
      <a:hlink>
        <a:srgbClr val="000000"/>
      </a:hlink>
      <a:folHlink>
        <a:srgbClr val="000000"/>
      </a:folHlink>
    </a:clrScheme>
    <a:fontScheme name="PH W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HWien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CC0000"/>
      </a:accent1>
      <a:accent2>
        <a:srgbClr val="FFC1C1"/>
      </a:accent2>
      <a:accent3>
        <a:srgbClr val="FE8484"/>
      </a:accent3>
      <a:accent4>
        <a:srgbClr val="FF4747"/>
      </a:accent4>
      <a:accent5>
        <a:srgbClr val="990000"/>
      </a:accent5>
      <a:accent6>
        <a:srgbClr val="660000"/>
      </a:accent6>
      <a:hlink>
        <a:srgbClr val="000000"/>
      </a:hlink>
      <a:folHlink>
        <a:srgbClr val="000000"/>
      </a:folHlink>
    </a:clrScheme>
    <a:fontScheme name="PH W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Praesentationen_Vorlage_2</Template>
  <TotalTime>0</TotalTime>
  <Words>341</Words>
  <Application>Microsoft Office PowerPoint</Application>
  <PresentationFormat>Bildschirmpräsentation (4:3)</PresentationFormat>
  <Paragraphs>73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Arial</vt:lpstr>
      <vt:lpstr>PH-Wien</vt:lpstr>
      <vt:lpstr>Mikrofonieren und Kommentieren in Videos</vt:lpstr>
      <vt:lpstr>Wichtig bei der Aufnahme</vt:lpstr>
      <vt:lpstr>Vermeiden von Rückkoppelungen</vt:lpstr>
      <vt:lpstr>Abstand zum Mikrofon</vt:lpstr>
      <vt:lpstr>Seitlich vom Mikrofon vorbeisprechen </vt:lpstr>
      <vt:lpstr>Nahbesprechungseffekt</vt:lpstr>
      <vt:lpstr>Tipps zur Aussprache beim Kommentieren</vt:lpstr>
      <vt:lpstr>Tipps zur Aussprache beim Kommentieren</vt:lpstr>
      <vt:lpstr>Tipps zur Aussprache beim Kommentieren</vt:lpstr>
      <vt:lpstr>Sprechrythmus</vt:lpstr>
      <vt:lpstr>Quellen: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Hedy Wagner</dc:creator>
  <cp:lastModifiedBy>Pollek, Margit</cp:lastModifiedBy>
  <cp:revision>83</cp:revision>
  <cp:lastPrinted>2015-02-11T15:51:03Z</cp:lastPrinted>
  <dcterms:created xsi:type="dcterms:W3CDTF">2015-02-08T13:21:33Z</dcterms:created>
  <dcterms:modified xsi:type="dcterms:W3CDTF">2016-03-16T17:02:16Z</dcterms:modified>
</cp:coreProperties>
</file>