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052D-1D08-4126-9389-D20DCFB93BB5}" type="datetimeFigureOut">
              <a:rPr lang="de-AT" smtClean="0"/>
              <a:t>14.06.2019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9094-19A0-4266-87E4-C9FB4E0D3783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052D-1D08-4126-9389-D20DCFB93BB5}" type="datetimeFigureOut">
              <a:rPr lang="de-AT" smtClean="0"/>
              <a:t>14.06.2019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9094-19A0-4266-87E4-C9FB4E0D378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052D-1D08-4126-9389-D20DCFB93BB5}" type="datetimeFigureOut">
              <a:rPr lang="de-AT" smtClean="0"/>
              <a:t>14.06.2019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9094-19A0-4266-87E4-C9FB4E0D378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052D-1D08-4126-9389-D20DCFB93BB5}" type="datetimeFigureOut">
              <a:rPr lang="de-AT" smtClean="0"/>
              <a:t>14.06.2019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9094-19A0-4266-87E4-C9FB4E0D3783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052D-1D08-4126-9389-D20DCFB93BB5}" type="datetimeFigureOut">
              <a:rPr lang="de-AT" smtClean="0"/>
              <a:t>14.06.2019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9094-19A0-4266-87E4-C9FB4E0D378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052D-1D08-4126-9389-D20DCFB93BB5}" type="datetimeFigureOut">
              <a:rPr lang="de-AT" smtClean="0"/>
              <a:t>14.06.2019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9094-19A0-4266-87E4-C9FB4E0D3783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052D-1D08-4126-9389-D20DCFB93BB5}" type="datetimeFigureOut">
              <a:rPr lang="de-AT" smtClean="0"/>
              <a:t>14.06.2019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9094-19A0-4266-87E4-C9FB4E0D3783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052D-1D08-4126-9389-D20DCFB93BB5}" type="datetimeFigureOut">
              <a:rPr lang="de-AT" smtClean="0"/>
              <a:t>14.06.2019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9094-19A0-4266-87E4-C9FB4E0D378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052D-1D08-4126-9389-D20DCFB93BB5}" type="datetimeFigureOut">
              <a:rPr lang="de-AT" smtClean="0"/>
              <a:t>14.06.2019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9094-19A0-4266-87E4-C9FB4E0D378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052D-1D08-4126-9389-D20DCFB93BB5}" type="datetimeFigureOut">
              <a:rPr lang="de-AT" smtClean="0"/>
              <a:t>14.06.2019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9094-19A0-4266-87E4-C9FB4E0D378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052D-1D08-4126-9389-D20DCFB93BB5}" type="datetimeFigureOut">
              <a:rPr lang="de-AT" smtClean="0"/>
              <a:t>14.06.2019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9094-19A0-4266-87E4-C9FB4E0D3783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B2052D-1D08-4126-9389-D20DCFB93BB5}" type="datetimeFigureOut">
              <a:rPr lang="de-AT" smtClean="0"/>
              <a:t>14.06.2019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3C9094-19A0-4266-87E4-C9FB4E0D3783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Evaluierung eines Pilotprojekts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MINT Lesen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478536" cy="7680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3018">
            <a:off x="5413899" y="344329"/>
            <a:ext cx="1827141" cy="208816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3018">
            <a:off x="4412876" y="1327269"/>
            <a:ext cx="2095908" cy="20881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336">
            <a:off x="6849999" y="714235"/>
            <a:ext cx="1091413" cy="13670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593">
            <a:off x="3196903" y="1117391"/>
            <a:ext cx="1692301" cy="208816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3018">
            <a:off x="6307906" y="1463290"/>
            <a:ext cx="1662340" cy="20881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3018">
            <a:off x="6012707" y="2350344"/>
            <a:ext cx="1738105" cy="208816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546">
            <a:off x="7116205" y="2201815"/>
            <a:ext cx="1418007" cy="20881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3018">
            <a:off x="3859565" y="230484"/>
            <a:ext cx="1713066" cy="179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5373216"/>
            <a:ext cx="6512511" cy="1143000"/>
          </a:xfrm>
        </p:spPr>
        <p:txBody>
          <a:bodyPr/>
          <a:lstStyle/>
          <a:p>
            <a:r>
              <a:rPr lang="de-AT" dirty="0" smtClean="0"/>
              <a:t>Ausgangslage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229600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dirty="0"/>
              <a:t>Das Projekt MINT LESEN richtet sich an Kinder in der Schuleingangsphase bzw. </a:t>
            </a:r>
            <a:r>
              <a:rPr lang="de-AT" dirty="0" smtClean="0"/>
              <a:t>Primarstufe </a:t>
            </a:r>
            <a:r>
              <a:rPr lang="de-AT" dirty="0"/>
              <a:t>1. </a:t>
            </a:r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Es verknüpft analoges </a:t>
            </a:r>
            <a:r>
              <a:rPr lang="de-AT" dirty="0"/>
              <a:t>und digitales Lesen mit naturwissenschaftlichen Themen:</a:t>
            </a:r>
          </a:p>
          <a:p>
            <a:r>
              <a:rPr lang="de-AT" dirty="0" smtClean="0"/>
              <a:t>Einerseits </a:t>
            </a:r>
            <a:r>
              <a:rPr lang="de-AT" dirty="0"/>
              <a:t>wird die große Gruppe von Kindern angesprochen, die nur schwer Zugang zu Literatur findet, </a:t>
            </a:r>
            <a:r>
              <a:rPr lang="de-AT" dirty="0" smtClean="0"/>
              <a:t>aber Interesse </a:t>
            </a:r>
            <a:r>
              <a:rPr lang="de-AT" dirty="0"/>
              <a:t>an Sachbüchern und -themen hat.</a:t>
            </a:r>
          </a:p>
          <a:p>
            <a:r>
              <a:rPr lang="de-AT" dirty="0" smtClean="0"/>
              <a:t>Andererseits </a:t>
            </a:r>
            <a:r>
              <a:rPr lang="de-AT" dirty="0"/>
              <a:t>sollen alle Kinder möglichst früh für </a:t>
            </a:r>
            <a:r>
              <a:rPr lang="de-AT" dirty="0" smtClean="0"/>
              <a:t>natur-wissenschaftliche </a:t>
            </a:r>
            <a:r>
              <a:rPr lang="de-AT" dirty="0"/>
              <a:t>Themen sensibilisiert werden, </a:t>
            </a:r>
            <a:r>
              <a:rPr lang="de-AT" dirty="0" smtClean="0"/>
              <a:t>die sich </a:t>
            </a:r>
            <a:r>
              <a:rPr lang="de-AT" dirty="0"/>
              <a:t>gut in Sachbüchern und digitalen Medien vermitteln lassen, zum Beispiel Farben und Licht, </a:t>
            </a:r>
            <a:r>
              <a:rPr lang="de-AT" dirty="0" smtClean="0"/>
              <a:t>geometrische Figuren </a:t>
            </a:r>
            <a:r>
              <a:rPr lang="de-AT" dirty="0"/>
              <a:t>im Alltag, einfache physikalische Vorgänge, Zahlen und Mengen etc.</a:t>
            </a:r>
          </a:p>
          <a:p>
            <a:pPr marL="0" indent="0">
              <a:buNone/>
            </a:pPr>
            <a:r>
              <a:rPr lang="de-AT" dirty="0"/>
              <a:t>Das Projekt möchte pädagogische Fachkräfte in der </a:t>
            </a:r>
            <a:r>
              <a:rPr lang="de-AT" dirty="0" smtClean="0"/>
              <a:t>Volksschule </a:t>
            </a:r>
            <a:r>
              <a:rPr lang="de-AT" dirty="0" smtClean="0"/>
              <a:t>für </a:t>
            </a:r>
            <a:r>
              <a:rPr lang="de-AT" dirty="0"/>
              <a:t>MINT-Themen </a:t>
            </a:r>
            <a:r>
              <a:rPr lang="de-AT" dirty="0" smtClean="0"/>
              <a:t>begeistern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478536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5301208"/>
            <a:ext cx="6512511" cy="1143000"/>
          </a:xfrm>
        </p:spPr>
        <p:txBody>
          <a:bodyPr/>
          <a:lstStyle/>
          <a:p>
            <a:r>
              <a:rPr lang="de-AT" dirty="0" smtClean="0"/>
              <a:t>Auswertung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488832" cy="4281656"/>
          </a:xfrm>
        </p:spPr>
        <p:txBody>
          <a:bodyPr/>
          <a:lstStyle/>
          <a:p>
            <a:r>
              <a:rPr lang="de-AT" b="1" dirty="0" smtClean="0"/>
              <a:t>Modul Fokusgruppe </a:t>
            </a:r>
            <a:r>
              <a:rPr lang="de-AT" dirty="0" smtClean="0"/>
              <a:t>zu grundsätzlicher Einschätzung der MINT-Kompetenzen bei </a:t>
            </a:r>
            <a:r>
              <a:rPr lang="de-AT" dirty="0" err="1" smtClean="0"/>
              <a:t>SchülerInnen</a:t>
            </a:r>
            <a:r>
              <a:rPr lang="de-AT" dirty="0" smtClean="0"/>
              <a:t>, Problemstellungen des MINT-Unterrichts und eigener Einschätzung der </a:t>
            </a:r>
            <a:r>
              <a:rPr lang="de-AT" dirty="0" smtClean="0"/>
              <a:t>MINT-Kompetenzen</a:t>
            </a:r>
          </a:p>
          <a:p>
            <a:endParaRPr lang="de-AT" dirty="0" smtClean="0"/>
          </a:p>
          <a:p>
            <a:r>
              <a:rPr lang="de-AT" b="1" dirty="0" smtClean="0"/>
              <a:t>Modul Zwischenevaluierung</a:t>
            </a:r>
            <a:r>
              <a:rPr lang="de-AT" dirty="0" smtClean="0"/>
              <a:t> </a:t>
            </a:r>
            <a:r>
              <a:rPr lang="de-AT" dirty="0" smtClean="0">
                <a:sym typeface="Wingdings" panose="05000000000000000000" pitchFamily="2" charset="2"/>
              </a:rPr>
              <a:t></a:t>
            </a:r>
            <a:r>
              <a:rPr lang="de-AT" dirty="0" smtClean="0">
                <a:sym typeface="Wingdings" panose="05000000000000000000" pitchFamily="2" charset="2"/>
              </a:rPr>
              <a:t>Online-Fragebogen</a:t>
            </a:r>
          </a:p>
          <a:p>
            <a:pPr marL="45720" indent="0">
              <a:buNone/>
            </a:pPr>
            <a:endParaRPr lang="de-AT" dirty="0" smtClean="0">
              <a:sym typeface="Wingdings" panose="05000000000000000000" pitchFamily="2" charset="2"/>
            </a:endParaRPr>
          </a:p>
          <a:p>
            <a:r>
              <a:rPr lang="de-AT" b="1" dirty="0" smtClean="0">
                <a:sym typeface="Wingdings" panose="05000000000000000000" pitchFamily="2" charset="2"/>
              </a:rPr>
              <a:t>Modul Schlussevaluierung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smtClean="0">
                <a:sym typeface="Wingdings" panose="05000000000000000000" pitchFamily="2" charset="2"/>
              </a:rPr>
              <a:t> </a:t>
            </a:r>
            <a:r>
              <a:rPr lang="de-AT" dirty="0" smtClean="0">
                <a:sym typeface="Wingdings" panose="05000000000000000000" pitchFamily="2" charset="2"/>
              </a:rPr>
              <a:t>Online-Fragebogen</a:t>
            </a:r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478536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5157192"/>
            <a:ext cx="6512511" cy="1143000"/>
          </a:xfrm>
        </p:spPr>
        <p:txBody>
          <a:bodyPr/>
          <a:lstStyle/>
          <a:p>
            <a:r>
              <a:rPr lang="de-AT" dirty="0" smtClean="0"/>
              <a:t>Ergebnisse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064896" cy="4824536"/>
          </a:xfrm>
        </p:spPr>
        <p:txBody>
          <a:bodyPr>
            <a:normAutofit/>
          </a:bodyPr>
          <a:lstStyle/>
          <a:p>
            <a:r>
              <a:rPr lang="de-AT" b="1" dirty="0" smtClean="0"/>
              <a:t>Modul Fokusgruppe </a:t>
            </a:r>
            <a:r>
              <a:rPr lang="de-AT" dirty="0" smtClean="0"/>
              <a:t>(TN 25; 24w, 1m)</a:t>
            </a:r>
          </a:p>
          <a:p>
            <a:pPr marL="45720" indent="0">
              <a:buNone/>
            </a:pPr>
            <a:endParaRPr lang="de-AT" dirty="0" smtClean="0">
              <a:sym typeface="Wingdings" panose="05000000000000000000" pitchFamily="2" charset="2"/>
            </a:endParaRPr>
          </a:p>
          <a:p>
            <a:pPr marL="45720" indent="0">
              <a:buNone/>
            </a:pPr>
            <a:endParaRPr lang="de-AT" dirty="0" smtClean="0">
              <a:sym typeface="Wingdings" panose="05000000000000000000" pitchFamily="2" charset="2"/>
            </a:endParaRPr>
          </a:p>
          <a:p>
            <a:pPr marL="45720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478536" cy="768096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59201"/>
              </p:ext>
            </p:extLst>
          </p:nvPr>
        </p:nvGraphicFramePr>
        <p:xfrm>
          <a:off x="323528" y="1124746"/>
          <a:ext cx="8304164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4164"/>
              </a:tblGrid>
              <a:tr h="456503">
                <a:tc>
                  <a:txBody>
                    <a:bodyPr/>
                    <a:lstStyle/>
                    <a:p>
                      <a:r>
                        <a:rPr lang="de-AT" dirty="0" smtClean="0"/>
                        <a:t>Aussagen</a:t>
                      </a:r>
                      <a:endParaRPr lang="de-AT" dirty="0"/>
                    </a:p>
                  </a:txBody>
                  <a:tcPr/>
                </a:tc>
              </a:tr>
              <a:tr h="462844">
                <a:tc>
                  <a:txBody>
                    <a:bodyPr/>
                    <a:lstStyle/>
                    <a:p>
                      <a:r>
                        <a:rPr lang="de-AT" dirty="0" err="1" smtClean="0">
                          <a:sym typeface="Wingdings" panose="05000000000000000000" pitchFamily="2" charset="2"/>
                        </a:rPr>
                        <a:t>SchülerInnen</a:t>
                      </a:r>
                      <a:r>
                        <a:rPr lang="de-AT" dirty="0" smtClean="0">
                          <a:sym typeface="Wingdings" panose="05000000000000000000" pitchFamily="2" charset="2"/>
                        </a:rPr>
                        <a:t> interessieren sich f MINT generell.</a:t>
                      </a:r>
                      <a:endParaRPr lang="de-AT" dirty="0"/>
                    </a:p>
                  </a:txBody>
                  <a:tcPr/>
                </a:tc>
              </a:tr>
              <a:tr h="462844">
                <a:tc>
                  <a:txBody>
                    <a:bodyPr/>
                    <a:lstStyle/>
                    <a:p>
                      <a:r>
                        <a:rPr lang="de-AT" dirty="0" smtClean="0">
                          <a:sym typeface="Wingdings" panose="05000000000000000000" pitchFamily="2" charset="2"/>
                        </a:rPr>
                        <a:t>Vorwissen ist da, es muss aber angeleitet werden.</a:t>
                      </a:r>
                      <a:endParaRPr lang="de-AT" dirty="0"/>
                    </a:p>
                  </a:txBody>
                  <a:tcPr/>
                </a:tc>
              </a:tr>
              <a:tr h="462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>
                          <a:sym typeface="Wingdings" panose="05000000000000000000" pitchFamily="2" charset="2"/>
                        </a:rPr>
                        <a:t>Es gibt immer noch Geschlechterunterschiede.</a:t>
                      </a:r>
                      <a:endParaRPr lang="de-AT" dirty="0"/>
                    </a:p>
                  </a:txBody>
                  <a:tcPr/>
                </a:tc>
              </a:tr>
              <a:tr h="462844">
                <a:tc>
                  <a:txBody>
                    <a:bodyPr/>
                    <a:lstStyle/>
                    <a:p>
                      <a:r>
                        <a:rPr lang="de-AT" dirty="0" smtClean="0">
                          <a:sym typeface="Wingdings" panose="05000000000000000000" pitchFamily="2" charset="2"/>
                        </a:rPr>
                        <a:t>Peer-Group wichtig: Die Kinder, die mehr wissen sind „cool“.</a:t>
                      </a:r>
                      <a:endParaRPr lang="de-AT" dirty="0"/>
                    </a:p>
                  </a:txBody>
                  <a:tcPr/>
                </a:tc>
              </a:tr>
              <a:tr h="462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>
                          <a:sym typeface="Wingdings" panose="05000000000000000000" pitchFamily="2" charset="2"/>
                        </a:rPr>
                        <a:t>LPs mussten sich viel selbst erarbeiten – keine Ausbildung in MINT-Themen.</a:t>
                      </a:r>
                      <a:endParaRPr lang="de-AT" dirty="0"/>
                    </a:p>
                  </a:txBody>
                  <a:tcPr/>
                </a:tc>
              </a:tr>
              <a:tr h="462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>
                          <a:sym typeface="Wingdings" panose="05000000000000000000" pitchFamily="2" charset="2"/>
                        </a:rPr>
                        <a:t>Sachbuchtexte werden als schwieriger lesbar eingestuft.</a:t>
                      </a:r>
                      <a:endParaRPr lang="de-AT" dirty="0"/>
                    </a:p>
                  </a:txBody>
                  <a:tcPr/>
                </a:tc>
              </a:tr>
              <a:tr h="798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>
                          <a:sym typeface="Wingdings" panose="05000000000000000000" pitchFamily="2" charset="2"/>
                        </a:rPr>
                        <a:t>Sachbücher werden fast ausschließlich im Sachunterricht herangezogen, nicht im Leseunterricht.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6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5301208"/>
            <a:ext cx="6512511" cy="1143000"/>
          </a:xfrm>
        </p:spPr>
        <p:txBody>
          <a:bodyPr/>
          <a:lstStyle/>
          <a:p>
            <a:r>
              <a:rPr lang="de-AT" dirty="0" smtClean="0"/>
              <a:t>Ergebnisse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136904" cy="4680520"/>
          </a:xfrm>
        </p:spPr>
        <p:txBody>
          <a:bodyPr/>
          <a:lstStyle/>
          <a:p>
            <a:r>
              <a:rPr lang="de-AT" b="1" dirty="0" smtClean="0"/>
              <a:t>Schlussevaluierung</a:t>
            </a:r>
          </a:p>
          <a:p>
            <a:pPr marL="45720" indent="0">
              <a:buNone/>
            </a:pPr>
            <a:r>
              <a:rPr lang="de-AT" dirty="0" smtClean="0"/>
              <a:t> Was war für Sie die „größte positive Überraschung?</a:t>
            </a:r>
          </a:p>
          <a:p>
            <a:pPr marL="45720" indent="0">
              <a:buNone/>
            </a:pPr>
            <a:endParaRPr lang="de-AT" dirty="0"/>
          </a:p>
          <a:p>
            <a:endParaRPr lang="de-AT" dirty="0" smtClean="0"/>
          </a:p>
          <a:p>
            <a:pPr marL="45720" indent="0">
              <a:buNone/>
            </a:pPr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291008"/>
              </p:ext>
            </p:extLst>
          </p:nvPr>
        </p:nvGraphicFramePr>
        <p:xfrm>
          <a:off x="395536" y="1340768"/>
          <a:ext cx="8208912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381414">
                <a:tc>
                  <a:txBody>
                    <a:bodyPr/>
                    <a:lstStyle/>
                    <a:p>
                      <a:r>
                        <a:rPr lang="de-AT" dirty="0" smtClean="0"/>
                        <a:t>Aussagen:</a:t>
                      </a:r>
                      <a:endParaRPr lang="de-AT" dirty="0"/>
                    </a:p>
                  </a:txBody>
                  <a:tcPr/>
                </a:tc>
              </a:tr>
              <a:tr h="381414">
                <a:tc>
                  <a:txBody>
                    <a:bodyPr/>
                    <a:lstStyle/>
                    <a:p>
                      <a:r>
                        <a:rPr lang="de-AT" dirty="0" smtClean="0"/>
                        <a:t>Lesemotivation ist gestiegen</a:t>
                      </a:r>
                      <a:endParaRPr lang="de-AT" dirty="0"/>
                    </a:p>
                  </a:txBody>
                  <a:tcPr/>
                </a:tc>
              </a:tr>
              <a:tr h="658332">
                <a:tc>
                  <a:txBody>
                    <a:bodyPr/>
                    <a:lstStyle/>
                    <a:p>
                      <a:r>
                        <a:rPr lang="de-AT" dirty="0" smtClean="0"/>
                        <a:t>Auch sehr schwache </a:t>
                      </a:r>
                      <a:r>
                        <a:rPr lang="de-AT" dirty="0" err="1" smtClean="0"/>
                        <a:t>LeserInnen</a:t>
                      </a:r>
                      <a:r>
                        <a:rPr lang="de-AT" dirty="0" smtClean="0"/>
                        <a:t> hatten große Freude mit den Büchern.</a:t>
                      </a:r>
                      <a:endParaRPr lang="de-AT" dirty="0"/>
                    </a:p>
                  </a:txBody>
                  <a:tcPr/>
                </a:tc>
              </a:tr>
              <a:tr h="658332">
                <a:tc>
                  <a:txBody>
                    <a:bodyPr/>
                    <a:lstStyle/>
                    <a:p>
                      <a:r>
                        <a:rPr lang="de-AT" dirty="0" smtClean="0"/>
                        <a:t>Dass auch leseschwache Kinder die Experimente selbstständig</a:t>
                      </a:r>
                      <a:r>
                        <a:rPr lang="de-AT" baseline="0" dirty="0" smtClean="0"/>
                        <a:t> durchführen konnten.</a:t>
                      </a:r>
                      <a:endParaRPr lang="de-AT" dirty="0"/>
                    </a:p>
                  </a:txBody>
                  <a:tcPr/>
                </a:tc>
              </a:tr>
              <a:tr h="940474">
                <a:tc>
                  <a:txBody>
                    <a:bodyPr/>
                    <a:lstStyle/>
                    <a:p>
                      <a:r>
                        <a:rPr lang="de-AT" dirty="0" smtClean="0"/>
                        <a:t>Kinder, die sonst wenig bis gar nicht mitarbeiten, hatten großes Interesse,</a:t>
                      </a:r>
                      <a:r>
                        <a:rPr lang="de-AT" baseline="0" dirty="0" smtClean="0"/>
                        <a:t> ihre Meinung zu den Inhalten mitzuteilen.</a:t>
                      </a:r>
                      <a:endParaRPr lang="de-AT" dirty="0"/>
                    </a:p>
                  </a:txBody>
                  <a:tcPr/>
                </a:tc>
              </a:tr>
              <a:tr h="940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Man kann </a:t>
                      </a:r>
                      <a:r>
                        <a:rPr lang="de-AT" dirty="0" smtClean="0"/>
                        <a:t>als LP schnell </a:t>
                      </a:r>
                      <a:r>
                        <a:rPr lang="de-AT" dirty="0" smtClean="0"/>
                        <a:t>„Fachfrau/</a:t>
                      </a:r>
                      <a:r>
                        <a:rPr lang="de-AT" dirty="0" err="1" smtClean="0"/>
                        <a:t>mann</a:t>
                      </a:r>
                      <a:r>
                        <a:rPr lang="de-AT" dirty="0" smtClean="0"/>
                        <a:t>“ sein,</a:t>
                      </a:r>
                      <a:r>
                        <a:rPr lang="de-AT" baseline="0" dirty="0" smtClean="0"/>
                        <a:t> da einem die Recherchearbeit abgenommen wird.</a:t>
                      </a:r>
                      <a:endParaRPr lang="de-AT" dirty="0" smtClean="0"/>
                    </a:p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478536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Material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dirty="0" smtClean="0"/>
              <a:t>Buchpaket mit 8 </a:t>
            </a:r>
            <a:r>
              <a:rPr lang="de-AT" dirty="0" smtClean="0"/>
              <a:t>Sachbüchern</a:t>
            </a:r>
            <a:endParaRPr lang="de-AT" dirty="0" smtClean="0"/>
          </a:p>
          <a:p>
            <a:r>
              <a:rPr lang="de-AT" dirty="0" smtClean="0"/>
              <a:t>Arbeitsblätter</a:t>
            </a:r>
          </a:p>
          <a:p>
            <a:r>
              <a:rPr lang="de-AT" dirty="0" smtClean="0"/>
              <a:t>Experimente</a:t>
            </a:r>
          </a:p>
          <a:p>
            <a:r>
              <a:rPr lang="de-AT" dirty="0" smtClean="0"/>
              <a:t>Übungen zum digitalen Lesen</a:t>
            </a:r>
          </a:p>
          <a:p>
            <a:r>
              <a:rPr lang="de-AT" dirty="0" smtClean="0"/>
              <a:t>Zwei YouTube-Videos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478536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3905" y="5229200"/>
            <a:ext cx="6512511" cy="1143000"/>
          </a:xfrm>
        </p:spPr>
        <p:txBody>
          <a:bodyPr/>
          <a:lstStyle/>
          <a:p>
            <a:r>
              <a:rPr lang="de-AT" dirty="0" smtClean="0"/>
              <a:t>Fazit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7776864" cy="4425672"/>
          </a:xfrm>
        </p:spPr>
        <p:txBody>
          <a:bodyPr>
            <a:normAutofit/>
          </a:bodyPr>
          <a:lstStyle/>
          <a:p>
            <a:r>
              <a:rPr lang="de-AT" dirty="0"/>
              <a:t>Die Evaluierung zeigt sehr deutlich </a:t>
            </a:r>
            <a:r>
              <a:rPr lang="de-AT" dirty="0" smtClean="0"/>
              <a:t>das </a:t>
            </a:r>
            <a:r>
              <a:rPr lang="de-AT" dirty="0"/>
              <a:t>sehr hohe Potenzial dieses Projekts hinsichtlich der </a:t>
            </a:r>
            <a:r>
              <a:rPr lang="de-AT" dirty="0" smtClean="0"/>
              <a:t>wechselseitigen </a:t>
            </a:r>
            <a:r>
              <a:rPr lang="de-AT" dirty="0" smtClean="0"/>
              <a:t>Beeinflussung </a:t>
            </a:r>
            <a:r>
              <a:rPr lang="de-AT" dirty="0"/>
              <a:t>von Lesen und MINT-Themen.</a:t>
            </a:r>
          </a:p>
          <a:p>
            <a:pPr marL="45720" indent="0">
              <a:buNone/>
            </a:pPr>
            <a:endParaRPr lang="de-AT" dirty="0"/>
          </a:p>
          <a:p>
            <a:r>
              <a:rPr lang="de-AT" dirty="0" err="1"/>
              <a:t>SchülerInnen</a:t>
            </a:r>
            <a:r>
              <a:rPr lang="de-AT" dirty="0"/>
              <a:t> mit hohem MINT-Interesse aber geringer Lesekompetenz </a:t>
            </a:r>
            <a:r>
              <a:rPr lang="de-AT" dirty="0" smtClean="0"/>
              <a:t>konnten </a:t>
            </a:r>
            <a:r>
              <a:rPr lang="de-AT" dirty="0"/>
              <a:t>mit diesem Projekt ans </a:t>
            </a:r>
            <a:r>
              <a:rPr lang="de-AT" b="1" dirty="0" smtClean="0"/>
              <a:t>Lesen</a:t>
            </a:r>
            <a:r>
              <a:rPr lang="de-AT" dirty="0" smtClean="0"/>
              <a:t> herangeführt </a:t>
            </a:r>
            <a:r>
              <a:rPr lang="de-AT" dirty="0"/>
              <a:t>werden</a:t>
            </a:r>
            <a:r>
              <a:rPr lang="de-AT" dirty="0" smtClean="0"/>
              <a:t>.</a:t>
            </a:r>
          </a:p>
          <a:p>
            <a:endParaRPr lang="de-AT" dirty="0" smtClean="0"/>
          </a:p>
          <a:p>
            <a:r>
              <a:rPr lang="de-AT" dirty="0" smtClean="0"/>
              <a:t> </a:t>
            </a:r>
            <a:r>
              <a:rPr lang="de-AT" dirty="0" err="1"/>
              <a:t>SchülerInnen</a:t>
            </a:r>
            <a:r>
              <a:rPr lang="de-AT" dirty="0"/>
              <a:t> mit hoher Lesekompetenz aber geringem MINT-Interesse </a:t>
            </a:r>
            <a:r>
              <a:rPr lang="de-AT" dirty="0" smtClean="0"/>
              <a:t>konnten </a:t>
            </a:r>
            <a:r>
              <a:rPr lang="de-AT" dirty="0"/>
              <a:t>mit </a:t>
            </a:r>
            <a:r>
              <a:rPr lang="de-AT" dirty="0" smtClean="0"/>
              <a:t>diesem Projekt </a:t>
            </a:r>
            <a:r>
              <a:rPr lang="de-AT" dirty="0"/>
              <a:t>an MINT-Themen stärker interessiert werden.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478536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363</Words>
  <Application>Microsoft Office PowerPoint</Application>
  <PresentationFormat>Bildschirmpräsentation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Slipstream</vt:lpstr>
      <vt:lpstr>MINT Lesen</vt:lpstr>
      <vt:lpstr>Ausgangslage</vt:lpstr>
      <vt:lpstr>Auswertung</vt:lpstr>
      <vt:lpstr>Ergebnisse</vt:lpstr>
      <vt:lpstr>Ergebnisse</vt:lpstr>
      <vt:lpstr>Material</vt:lpstr>
      <vt:lpstr>Fazit</vt:lpstr>
    </vt:vector>
  </TitlesOfParts>
  <Company>Buchklub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MINT Lesen</dc:title>
  <dc:creator>König</dc:creator>
  <cp:lastModifiedBy>Michaela Koenig</cp:lastModifiedBy>
  <cp:revision>10</cp:revision>
  <dcterms:created xsi:type="dcterms:W3CDTF">2019-06-11T06:56:54Z</dcterms:created>
  <dcterms:modified xsi:type="dcterms:W3CDTF">2019-06-14T18:34:25Z</dcterms:modified>
</cp:coreProperties>
</file>